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96" r:id="rId4"/>
  </p:sldMasterIdLst>
  <p:notesMasterIdLst>
    <p:notesMasterId r:id="rId19"/>
  </p:notesMasterIdLst>
  <p:handoutMasterIdLst>
    <p:handoutMasterId r:id="rId20"/>
  </p:handoutMasterIdLst>
  <p:sldIdLst>
    <p:sldId id="316" r:id="rId5"/>
    <p:sldId id="337" r:id="rId6"/>
    <p:sldId id="343" r:id="rId7"/>
    <p:sldId id="342" r:id="rId8"/>
    <p:sldId id="336" r:id="rId9"/>
    <p:sldId id="346" r:id="rId10"/>
    <p:sldId id="350" r:id="rId11"/>
    <p:sldId id="351" r:id="rId12"/>
    <p:sldId id="352" r:id="rId13"/>
    <p:sldId id="353" r:id="rId14"/>
    <p:sldId id="354" r:id="rId15"/>
    <p:sldId id="355" r:id="rId16"/>
    <p:sldId id="328" r:id="rId17"/>
    <p:sldId id="34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84967" autoAdjust="0"/>
  </p:normalViewPr>
  <p:slideViewPr>
    <p:cSldViewPr snapToGrid="0">
      <p:cViewPr varScale="1">
        <p:scale>
          <a:sx n="65" d="100"/>
          <a:sy n="65" d="100"/>
        </p:scale>
        <p:origin x="66" y="234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88634-FBA9-41D6-8B35-EE3A7D816B7C}" type="datetimeFigureOut">
              <a:rPr lang="en-US" smtClean="0"/>
              <a:pPr/>
              <a:t>10/14/2025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C78D2-97D1-4B37-BDD1-08A09BD4CA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35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pPr/>
              <a:t>10/14/2025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773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773D-FC7A-39B6-D888-8E2906B2F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0AABBF-1C7C-B73B-74E7-A486EF52B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FC8D4A-3506-7C01-D61B-90D059480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89DC6-322E-A42D-34BE-651CA4220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407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68080-B73A-B2E2-C5AF-2F7BFAF8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143CF-ED40-B48C-EB6D-F14578A7E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D8A32-EA52-9F19-9C6A-A7C466515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04D99-EEB3-7D95-5F27-CD868633A7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0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3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6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87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7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1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547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09"/>
            <a:ext cx="7983110" cy="3080335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61510" y="2744546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59" y="640080"/>
            <a:ext cx="4815836" cy="210312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183E8BD-29F0-8F9F-FC7D-73F8067BCDD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C983CA3-739C-6C20-AFE0-0997370354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31427" y="640080"/>
            <a:ext cx="5122889" cy="210312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defRPr sz="1600">
                <a:solidFill>
                  <a:schemeClr val="tx1"/>
                </a:solidFill>
              </a:defRPr>
            </a:lvl2pPr>
            <a:lvl3pPr marL="457200">
              <a:lnSpc>
                <a:spcPct val="100000"/>
              </a:lnSpc>
              <a:defRPr sz="1400">
                <a:solidFill>
                  <a:schemeClr val="tx1"/>
                </a:solidFill>
              </a:defRPr>
            </a:lvl3pPr>
            <a:lvl4pPr marL="685800">
              <a:lnSpc>
                <a:spcPct val="100000"/>
              </a:lnSpc>
              <a:defRPr sz="12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C9F29C-BBE9-AFB4-AFC6-30BCA4EB2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BC4D286-C480-B4CF-4406-CACC323F9FA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80160" y="3017520"/>
            <a:ext cx="10374152" cy="3208866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BEE2817-4518-D59A-BD13-29A3D4FE64F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539516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lIns="0" tIns="0" rIns="0" bIns="0" anchor="b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F0626849-9D2D-3C95-8C10-FA8F325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685800"/>
            <a:ext cx="4937760" cy="4023360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>
              <a:spcBef>
                <a:spcPts val="1200"/>
              </a:spcBef>
              <a:defRPr sz="1800"/>
            </a:lvl2pPr>
            <a:lvl3pPr marL="914400">
              <a:spcBef>
                <a:spcPts val="1200"/>
              </a:spcBef>
              <a:defRPr sz="1800"/>
            </a:lvl3pPr>
            <a:lvl4pPr marL="1371600">
              <a:spcBef>
                <a:spcPts val="1200"/>
              </a:spcBef>
              <a:defRPr sz="1800"/>
            </a:lvl4pPr>
            <a:lvl5pPr marL="18288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04755" y="685800"/>
            <a:ext cx="4937760" cy="4023360"/>
          </a:xfrm>
        </p:spPr>
        <p:txBody>
          <a:bodyPr lIns="0" tIns="0" rIns="0" bIns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800"/>
            </a:lvl2pPr>
            <a:lvl3pPr>
              <a:spcBef>
                <a:spcPts val="1200"/>
              </a:spcBef>
              <a:defRPr sz="1800"/>
            </a:lvl3pPr>
            <a:lvl4pPr>
              <a:spcBef>
                <a:spcPts val="1200"/>
              </a:spcBef>
              <a:defRPr sz="1800"/>
            </a:lvl4pPr>
            <a:lvl5pPr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17D91C-F78C-0E4C-FB27-7112AB840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22570" y="5680647"/>
            <a:ext cx="465456" cy="581432"/>
            <a:chOff x="7843462" y="2744546"/>
            <a:chExt cx="465456" cy="581432"/>
          </a:xfrm>
        </p:grpSpPr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CC935CF3-75DF-0DC7-1B2A-E0E0205DF64B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13">
              <a:extLst>
                <a:ext uri="{FF2B5EF4-FFF2-40B4-BE49-F238E27FC236}">
                  <a16:creationId xmlns:a16="http://schemas.microsoft.com/office/drawing/2014/main" id="{D5782BEB-6319-DEC1-F9ED-BA9201C6B9B7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6E59DFAF-9794-BD12-D89A-422FFFFCE023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36444A47-BCB3-5C86-F2B8-25092BE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48C53D-49AB-C003-70E8-5117AF079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6BC1DE-6696-3408-564E-2D73B1266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711518" y="5393214"/>
            <a:ext cx="1097341" cy="736658"/>
            <a:chOff x="10508317" y="446637"/>
            <a:chExt cx="1097341" cy="736658"/>
          </a:xfrm>
        </p:grpSpPr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268EB1E4-29D6-C3F5-BCBB-FB7E7EE5C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508317" y="492206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09524D46-140F-2F4F-430B-F59815A07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477944" y="105558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id="{AC75143B-C717-8D04-743C-B40FB5EFB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41555" y="44663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37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40080"/>
            <a:ext cx="10087699" cy="1280160"/>
          </a:xfrm>
        </p:spPr>
        <p:txBody>
          <a:bodyPr lIns="0" tIns="0" rIns="0" bIns="0" anchor="b" anchorCtr="0"/>
          <a:lstStyle>
            <a:lvl1pPr>
              <a:defRPr sz="40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6B8DF0-B7E6-5032-C3C7-E457E793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80160" y="2103119"/>
            <a:ext cx="10087699" cy="41148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C5F4D40-ADE4-5EEB-436C-8563A49C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bbles and Title 1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lIns="0" tIns="0" rIns="0" anchor="b"/>
          <a:lstStyle>
            <a:lvl1pPr algn="r">
              <a:lnSpc>
                <a:spcPts val="4800"/>
              </a:lnSpc>
              <a:defRPr sz="4800" b="1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FC9B12A4-113B-B3F6-5926-5C2A6F504A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609" y="3127248"/>
            <a:ext cx="6117381" cy="3017520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F51D36-DB19-27CD-47E0-A4261648D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614240">
            <a:off x="3975343" y="2819532"/>
            <a:ext cx="465456" cy="581432"/>
            <a:chOff x="7843462" y="2744546"/>
            <a:chExt cx="465456" cy="581432"/>
          </a:xfrm>
        </p:grpSpPr>
        <p:sp>
          <p:nvSpPr>
            <p:cNvPr id="4" name="Graphic 12">
              <a:extLst>
                <a:ext uri="{FF2B5EF4-FFF2-40B4-BE49-F238E27FC236}">
                  <a16:creationId xmlns:a16="http://schemas.microsoft.com/office/drawing/2014/main" id="{3EFED0E0-17D4-C5B0-09D0-B43338A856B3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Graphic 13">
              <a:extLst>
                <a:ext uri="{FF2B5EF4-FFF2-40B4-BE49-F238E27FC236}">
                  <a16:creationId xmlns:a16="http://schemas.microsoft.com/office/drawing/2014/main" id="{8F798BBE-9B6F-700D-08A1-09ABC5388CCE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15">
              <a:extLst>
                <a:ext uri="{FF2B5EF4-FFF2-40B4-BE49-F238E27FC236}">
                  <a16:creationId xmlns:a16="http://schemas.microsoft.com/office/drawing/2014/main" id="{4AE2D1C5-9D85-9049-690C-3AFCE7E2DA56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0FE75D-ACD3-655E-58A7-8F2C18276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6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5097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B2B208-F5B9-0151-C982-A389CB0B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0EEA6CA-DE1E-18ED-E69E-54A1372F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973C81-5E94-41F6-CE15-3B4763B3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35B5C-F994-9D57-3118-919EE90F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6544" y="614202"/>
            <a:ext cx="5918072" cy="2276856"/>
          </a:xfrm>
        </p:spPr>
        <p:txBody>
          <a:bodyPr lIns="0" tIns="0" rIns="0" bIns="0" anchor="b"/>
          <a:lstStyle>
            <a:lvl1pPr algn="r">
              <a:lnSpc>
                <a:spcPts val="4000"/>
              </a:lnSpc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C738AB3-8054-6E21-C34C-36AF3A31AC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tIns="914400" anchor="t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D1B85-4BEF-C1C1-5619-B82E9E44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3pPr>
            <a:lvl4pPr marL="13716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4pPr>
            <a:lvl5pPr marL="1828800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52402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9872E9-2F0D-2FEB-0974-F0BBBC5E033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238999" y="6356350"/>
            <a:ext cx="379561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12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640080"/>
            <a:ext cx="10302240" cy="1852046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588447"/>
            <a:ext cx="7853678" cy="72664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7659974" y="445645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5DDB7824-50BA-B12F-AD49-CA8953CA3A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5264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640080"/>
            <a:ext cx="7498080" cy="1280160"/>
          </a:xfrm>
        </p:spPr>
        <p:txBody>
          <a:bodyPr lIns="0" tIns="0" rIns="0" bIns="0" anchor="b" anchorCtr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2376"/>
            <a:ext cx="520991" cy="517379"/>
          </a:xfrm>
        </p:spPr>
        <p:txBody>
          <a:bodyPr anchor="t" anchorCtr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615" y="895646"/>
            <a:ext cx="1956925" cy="195692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" anchor="t" anchorCtr="0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194560"/>
            <a:ext cx="7498080" cy="402336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defRPr sz="1600"/>
            </a:lvl2pPr>
            <a:lvl3pPr marL="457200">
              <a:defRPr sz="1400"/>
            </a:lvl3pPr>
            <a:lvl4pPr marL="685800">
              <a:defRPr sz="12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8B5E78-A531-681D-1312-F21B52D0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70685" y="620661"/>
            <a:ext cx="403448" cy="381782"/>
            <a:chOff x="10969280" y="1780012"/>
            <a:chExt cx="403448" cy="381782"/>
          </a:xfrm>
        </p:grpSpPr>
        <p:sp>
          <p:nvSpPr>
            <p:cNvPr id="17" name="Graphic 10">
              <a:extLst>
                <a:ext uri="{FF2B5EF4-FFF2-40B4-BE49-F238E27FC236}">
                  <a16:creationId xmlns:a16="http://schemas.microsoft.com/office/drawing/2014/main" id="{AAD06B87-D9B2-4F94-B734-A8F039A20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81590" y="2070656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Graphic 11">
              <a:extLst>
                <a:ext uri="{FF2B5EF4-FFF2-40B4-BE49-F238E27FC236}">
                  <a16:creationId xmlns:a16="http://schemas.microsoft.com/office/drawing/2014/main" id="{BB13A13C-36EA-4B13-9175-C5FE95B34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969280" y="178001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5189CAD3-7011-6481-11F8-05B5CB106F0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7CB27F-7A56-A747-A4D6-5627C2463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+ Subtitle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3383280"/>
            <a:ext cx="10302240" cy="1852046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966886"/>
            <a:ext cx="10302237" cy="397191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97692" y="62029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912362-D30D-7B0B-BA94-0993B1EBC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2775857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6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85800"/>
            <a:ext cx="9137012" cy="1280160"/>
          </a:xfrm>
        </p:spPr>
        <p:txBody>
          <a:bodyPr lIns="0" tIns="0" rIns="0" bIns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F91A5DB-A2CA-1D70-9A06-3869A288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2327440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23402" y="2327441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6D6A69CF-70D6-AB12-CD8B-FD75B7EE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EFE408-BFE1-16DC-F7C6-47F55C171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spcBef>
                <a:spcPts val="1200"/>
              </a:spcBef>
              <a:buNone/>
              <a:defRPr sz="1600"/>
            </a:lvl2pPr>
            <a:lvl3pPr marL="914400" indent="0">
              <a:spcBef>
                <a:spcPts val="1200"/>
              </a:spcBef>
              <a:buNone/>
              <a:defRPr sz="1400"/>
            </a:lvl3pPr>
            <a:lvl4pPr marL="1371600" indent="0">
              <a:spcBef>
                <a:spcPts val="1200"/>
              </a:spcBef>
              <a:buNone/>
              <a:defRPr sz="1200"/>
            </a:lvl4pPr>
            <a:lvl5pPr marL="1828800" indent="0">
              <a:spcBef>
                <a:spcPts val="12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anchor="t" anchorCtr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600"/>
            </a:lvl2pPr>
            <a:lvl3pPr>
              <a:spcBef>
                <a:spcPts val="1200"/>
              </a:spcBef>
              <a:defRPr sz="14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3FE6E42-6A8F-C459-87EE-E2A5BAFA8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lIns="0" tIns="0" rIns="0" bIns="0" anchor="ctr" anchorCtr="0"/>
          <a:lstStyle>
            <a:lvl1pPr algn="l">
              <a:lnSpc>
                <a:spcPts val="4000"/>
              </a:lnSpc>
              <a:spcBef>
                <a:spcPts val="1000"/>
              </a:spcBef>
              <a:defRPr sz="4000" b="1" i="0" cap="all" spc="0" baseline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B40175-FA51-DA14-A5B2-CD06DE6EC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lnSpc>
                <a:spcPct val="110000"/>
              </a:lnSpc>
              <a:defRPr sz="1600"/>
            </a:lvl2pPr>
            <a:lvl3pPr marL="457200">
              <a:lnSpc>
                <a:spcPct val="110000"/>
              </a:lnSpc>
              <a:defRPr sz="1400"/>
            </a:lvl3pPr>
            <a:lvl4pPr marL="685800">
              <a:lnSpc>
                <a:spcPct val="110000"/>
              </a:lnSpc>
              <a:defRPr sz="1200"/>
            </a:lvl4pPr>
            <a:lvl5pPr marL="914400">
              <a:lnSpc>
                <a:spcPct val="11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089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95553" y="301752"/>
            <a:ext cx="5221224" cy="6263640"/>
          </a:xfrm>
        </p:spPr>
        <p:txBody>
          <a:bodyPr tIns="914400" anchor="t" anchorCtr="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7A4AE671-C203-0370-2888-FC8F7D444D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434825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792BFA8-57AD-0B5C-2534-1E862B58D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5127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0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4" y="1"/>
            <a:ext cx="9918405" cy="16462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94" y="1825625"/>
            <a:ext cx="9918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6121" y="726630"/>
            <a:ext cx="520991" cy="51737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800" b="1" i="0" cap="all" spc="100" baseline="0"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F1C86-6A9C-D287-D381-5634A69BF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5394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B8477-3F24-EDCB-C8AC-843363639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8999" y="6356350"/>
            <a:ext cx="4114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7" r:id="rId2"/>
    <p:sldLayoutId id="2147483728" r:id="rId3"/>
    <p:sldLayoutId id="2147483729" r:id="rId4"/>
    <p:sldLayoutId id="2147483710" r:id="rId5"/>
    <p:sldLayoutId id="2147483727" r:id="rId6"/>
    <p:sldLayoutId id="2147483701" r:id="rId7"/>
    <p:sldLayoutId id="2147483721" r:id="rId8"/>
    <p:sldLayoutId id="2147483720" r:id="rId9"/>
    <p:sldLayoutId id="2147483730" r:id="rId10"/>
    <p:sldLayoutId id="2147483722" r:id="rId11"/>
    <p:sldLayoutId id="2147483698" r:id="rId12"/>
    <p:sldLayoutId id="2147483732" r:id="rId13"/>
    <p:sldLayoutId id="2147483702" r:id="rId14"/>
    <p:sldLayoutId id="2147483703" r:id="rId15"/>
  </p:sldLayoutIdLst>
  <p:hf sldNum="0" hdr="0" ft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sca_esv=e91c68ae27c7b98c&amp;rlz=1C1RXQR_enIN1122IN1122&amp;biw=1440&amp;bih=773&amp;q=AI-Powered+Assistance&amp;ved=2ahUKEwjdqrax0paQAxV7R2wGHd1VPdwQxccNegUIgQEQAQ&amp;mstk=AUtExfC4ECydgEJzZYXLxMhM9hJu7pn0p4itVh91OGP3s5-E31k0P-Sbk_T4OhQdLiIIMzWPryaKo_B2014VRpj2Pn0gd_FyyPtK0tJASN2pBDndM_DnkJfNwFn2HsaeNzQLsyc&amp;csui=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43DF-1FE9-01BE-435F-1729F4AB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app</a:t>
            </a:r>
          </a:p>
        </p:txBody>
      </p:sp>
      <p:pic>
        <p:nvPicPr>
          <p:cNvPr id="6" name="Picture Placeholder 5" descr="Mountains at sunset">
            <a:extLst>
              <a:ext uri="{FF2B5EF4-FFF2-40B4-BE49-F238E27FC236}">
                <a16:creationId xmlns:a16="http://schemas.microsoft.com/office/drawing/2014/main" id="{B520C53E-8329-74AB-5229-BCDE630B2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>
            <a:fillRect/>
          </a:stretch>
        </p:blipFill>
        <p:spPr>
          <a:xfrm>
            <a:off x="1280160" y="2993554"/>
            <a:ext cx="3707972" cy="3102446"/>
          </a:xfrm>
        </p:spPr>
      </p:pic>
    </p:spTree>
    <p:extLst>
      <p:ext uri="{BB962C8B-B14F-4D97-AF65-F5344CB8AC3E}">
        <p14:creationId xmlns:p14="http://schemas.microsoft.com/office/powerpoint/2010/main" val="3037812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docs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5509" y="380481"/>
            <a:ext cx="4815840" cy="6137277"/>
          </a:xfrm>
        </p:spPr>
        <p:txBody>
          <a:bodyPr/>
          <a:lstStyle/>
          <a:p>
            <a:r>
              <a:rPr lang="en-US" sz="2400" dirty="0"/>
              <a:t>Google Docs is a free, web-based word processor that allows users to create, edit, and collaborate on documents online in real-time </a:t>
            </a:r>
          </a:p>
          <a:p>
            <a:r>
              <a:rPr lang="en-US" sz="2400" u="sng" dirty="0">
                <a:solidFill>
                  <a:srgbClr val="FF0000"/>
                </a:solidFill>
              </a:rPr>
              <a:t>Key features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Real-time Collaboration: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Cloud-Based Storage: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Voice Input: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Suggesting Mode: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hlinkClick r:id="rId3"/>
              </a:rPr>
              <a:t>AI-Powered Assistance</a:t>
            </a:r>
            <a:r>
              <a:rPr lang="en-US" sz="2400" b="1" dirty="0"/>
              <a:t> (Gemini):</a:t>
            </a:r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5CA6A-0570-E7E6-775A-661EA5A2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44F08-3F1F-28F9-C40C-E29433797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sheets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9526FE3-6707-C02B-B1B4-67DAA6E4D2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8140" y="347102"/>
            <a:ext cx="5484170" cy="6163796"/>
          </a:xfrm>
        </p:spPr>
        <p:txBody>
          <a:bodyPr/>
          <a:lstStyle/>
          <a:p>
            <a:pPr algn="l" fontAlgn="ctr"/>
            <a:r>
              <a:rPr lang="en-US" sz="2400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Google Sheets is </a:t>
            </a:r>
            <a:r>
              <a:rPr lang="en-US" sz="2400" dirty="0"/>
              <a:t>a free, web-based spreadsheet application for organizing and analyzing data.</a:t>
            </a:r>
            <a:r>
              <a:rPr lang="en-US" sz="2400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 </a:t>
            </a:r>
            <a:r>
              <a:rPr lang="en-US" sz="2400" dirty="0"/>
              <a:t>Users can create, edit, and share spreadsheets through a web browser or mobile apps, and the service is compatible with Microsoft Excel files.  </a:t>
            </a:r>
          </a:p>
          <a:p>
            <a:r>
              <a:rPr lang="en-US" sz="2400" u="sng" dirty="0">
                <a:solidFill>
                  <a:srgbClr val="FF0000"/>
                </a:solidFill>
              </a:rPr>
              <a:t>Key features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 </a:t>
            </a:r>
            <a:r>
              <a:rPr lang="en-IN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Collaborative editing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Cloud-based storage</a:t>
            </a:r>
            <a:endParaRPr lang="en-IN" sz="2400" b="1" dirty="0">
              <a:solidFill>
                <a:srgbClr val="001D35"/>
              </a:solidFill>
              <a:highlight>
                <a:srgbClr val="FFFFFF"/>
              </a:highlight>
              <a:latin typeface="Google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Accessibility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Functionality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AI-powered tools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Compatibility: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 </a:t>
            </a:r>
          </a:p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 </a:t>
            </a:r>
          </a:p>
          <a:p>
            <a:endParaRPr lang="en-IN" sz="2400" b="1" i="0" dirty="0">
              <a:solidFill>
                <a:srgbClr val="001D35"/>
              </a:solidFill>
              <a:effectLst/>
              <a:highlight>
                <a:srgbClr val="FFFFFF"/>
              </a:highlight>
              <a:latin typeface="Google Sans"/>
            </a:endParaRP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F2C97F2-708D-9453-FC91-39092259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9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9B65D-727C-669A-475E-A3B851C85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26764-6CA1-C238-A742-2ECAF497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slides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6535278-E75F-6D7A-4362-3EB86358F0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8140" y="347102"/>
            <a:ext cx="5484170" cy="6163796"/>
          </a:xfrm>
        </p:spPr>
        <p:txBody>
          <a:bodyPr/>
          <a:lstStyle/>
          <a:p>
            <a:pPr algn="l" fontAlgn="ctr"/>
            <a:r>
              <a:rPr lang="en-US" sz="2400" dirty="0"/>
              <a:t>  </a:t>
            </a:r>
            <a:r>
              <a:rPr lang="en-US" sz="2400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Google Slides is a free, cloud-based presentation software for creating and editing slideshows online. </a:t>
            </a:r>
            <a:br>
              <a:rPr lang="en-US" sz="2400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</a:br>
            <a:endParaRPr lang="en-US" sz="2400" dirty="0"/>
          </a:p>
          <a:p>
            <a:r>
              <a:rPr lang="en-US" sz="2400" u="sng" dirty="0">
                <a:solidFill>
                  <a:srgbClr val="FF0000"/>
                </a:solidFill>
              </a:rPr>
              <a:t>Key features </a:t>
            </a:r>
          </a:p>
          <a:p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Cloud-based and collaborative</a:t>
            </a:r>
          </a:p>
          <a:p>
            <a:r>
              <a:rPr lang="en-US" sz="2400" b="1" dirty="0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Accessible from anywhere</a:t>
            </a:r>
          </a:p>
          <a:p>
            <a:r>
              <a:rPr lang="en-US" sz="2400" b="1" dirty="0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Free</a:t>
            </a:r>
          </a:p>
          <a:p>
            <a:r>
              <a:rPr lang="en-US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Content Creation and formatting</a:t>
            </a:r>
          </a:p>
          <a:p>
            <a:r>
              <a:rPr lang="en-US" sz="2400" b="1" dirty="0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Animation and transitions</a:t>
            </a:r>
          </a:p>
          <a:p>
            <a:r>
              <a:rPr lang="en-US" sz="2400" b="1" dirty="0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Template gallery</a:t>
            </a:r>
          </a:p>
          <a:p>
            <a:r>
              <a:rPr lang="en-US" sz="2400" b="1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File compatibility</a:t>
            </a:r>
          </a:p>
          <a:p>
            <a:r>
              <a:rPr lang="en-US" sz="2400" b="1" dirty="0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Sharing </a:t>
            </a:r>
            <a:r>
              <a:rPr lang="en-US" sz="2400" b="1">
                <a:solidFill>
                  <a:srgbClr val="001D35"/>
                </a:solidFill>
                <a:highlight>
                  <a:srgbClr val="FFFFFF"/>
                </a:highlight>
                <a:latin typeface="Google Sans"/>
              </a:rPr>
              <a:t>and permission</a:t>
            </a:r>
            <a:endParaRPr lang="en-IN" sz="2400" b="1" i="0" dirty="0">
              <a:solidFill>
                <a:srgbClr val="001D35"/>
              </a:solidFill>
              <a:effectLst/>
              <a:highlight>
                <a:srgbClr val="FFFFFF"/>
              </a:highlight>
              <a:latin typeface="Google Sans"/>
            </a:endParaRP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07D1698-7434-08AF-6250-0D2BF5666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47ABD4-990A-BAC8-69FC-AF4C84F3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/>
          <a:lstStyle/>
          <a:p>
            <a:r>
              <a:rPr lang="en-US" dirty="0"/>
              <a:t>Speaking impact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E6A21B-7748-174B-D77E-8EE0B288C7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/>
          <a:lstStyle/>
          <a:p>
            <a:r>
              <a:rPr lang="en-US" dirty="0"/>
              <a:t>Your ability to communicate effectively will leave a lasting impact on your audience</a:t>
            </a:r>
          </a:p>
          <a:p>
            <a:r>
              <a:rPr lang="en-US" dirty="0"/>
              <a:t>Effectively communicating involves not only delivering a message but also resonating with the experiences, values, and emotions of those listening </a:t>
            </a:r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:a16="http://schemas.microsoft.com/office/drawing/2014/main" id="{1472EB4E-1296-AC66-19FA-B01BB8D8A5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2444" r="22444"/>
          <a:stretch/>
        </p:blipFill>
        <p:spPr>
          <a:xfrm>
            <a:off x="6695553" y="301752"/>
            <a:ext cx="5221224" cy="6263640"/>
          </a:xfrm>
        </p:spPr>
      </p:pic>
    </p:spTree>
    <p:extLst>
      <p:ext uri="{BB962C8B-B14F-4D97-AF65-F5344CB8AC3E}">
        <p14:creationId xmlns:p14="http://schemas.microsoft.com/office/powerpoint/2010/main" val="3638111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D893-E98A-260A-9EC4-B9365E53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14" descr="Mountains under near dusk sky">
            <a:extLst>
              <a:ext uri="{FF2B5EF4-FFF2-40B4-BE49-F238E27FC236}">
                <a16:creationId xmlns:a16="http://schemas.microsoft.com/office/drawing/2014/main" id="{DE72DC91-8DC9-B68C-C1D3-8F5273481A7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3191" r="13191"/>
          <a:stretch/>
        </p:blipFill>
        <p:spPr>
          <a:xfrm>
            <a:off x="1371606" y="3205313"/>
            <a:ext cx="3043077" cy="3043083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0D88C-5989-4007-4953-F54A4A34B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0609" y="3127248"/>
            <a:ext cx="6117381" cy="3017520"/>
          </a:xfrm>
        </p:spPr>
        <p:txBody>
          <a:bodyPr/>
          <a:lstStyle/>
          <a:p>
            <a:r>
              <a:rPr lang="en-US" dirty="0"/>
              <a:t>Brita Tamm</a:t>
            </a:r>
          </a:p>
          <a:p>
            <a:r>
              <a:rPr lang="en-US" dirty="0"/>
              <a:t>502-555-0152</a:t>
            </a:r>
          </a:p>
          <a:p>
            <a:r>
              <a:rPr lang="en-US" dirty="0"/>
              <a:t>brita@firstupconsultants.com</a:t>
            </a:r>
          </a:p>
          <a:p>
            <a:r>
              <a:rPr lang="en-US" dirty="0"/>
              <a:t>www.firstupconsultants.com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4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109" y="3262950"/>
            <a:ext cx="8311102" cy="3080335"/>
          </a:xfrm>
        </p:spPr>
        <p:txBody>
          <a:bodyPr/>
          <a:lstStyle/>
          <a:p>
            <a:r>
              <a:rPr lang="en-US" sz="2000" b="0" cap="none" dirty="0"/>
              <a:t>Google LLC is an American multinational technology corporation focused on information technology, online advertising, search engine technology, email, cloud computing, software, quantum computing, e-commerce, consumer electronics, and artificial intelligence.</a:t>
            </a:r>
            <a:endParaRPr lang="en-US" sz="2000" cap="none" dirty="0"/>
          </a:p>
        </p:txBody>
      </p:sp>
      <p:pic>
        <p:nvPicPr>
          <p:cNvPr id="7" name="Picture Placeholder 8" descr="Mountains at sunset">
            <a:extLst>
              <a:ext uri="{FF2B5EF4-FFF2-40B4-BE49-F238E27FC236}">
                <a16:creationId xmlns:a16="http://schemas.microsoft.com/office/drawing/2014/main" id="{DABEABE1-2983-8759-E3F7-CCC6330C6B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7075487" y="628651"/>
            <a:ext cx="4643437" cy="3095624"/>
          </a:xfrm>
        </p:spPr>
      </p:pic>
    </p:spTree>
    <p:extLst>
      <p:ext uri="{BB962C8B-B14F-4D97-AF65-F5344CB8AC3E}">
        <p14:creationId xmlns:p14="http://schemas.microsoft.com/office/powerpoint/2010/main" val="194123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68171-F501-5EC9-8849-5D0FE73AE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Google workspace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A9D03-6CF8-D31E-2E06-88AEBCEF7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608" y="2607497"/>
            <a:ext cx="7853678" cy="72664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Google Workspace includes the productivity apps you know and love—Gmail, Drive, Docs, Meet, and many more—in one location, so you can create, communicate, and collaborate.</a:t>
            </a:r>
          </a:p>
          <a:p>
            <a:endParaRPr lang="en-US" dirty="0"/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:a16="http://schemas.microsoft.com/office/drawing/2014/main" id="{56606EF5-1CC7-5421-5CF4-C03704056C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6939" r="16939"/>
          <a:stretch/>
        </p:blipFill>
        <p:spPr/>
      </p:pic>
    </p:spTree>
    <p:extLst>
      <p:ext uri="{BB962C8B-B14F-4D97-AF65-F5344CB8AC3E}">
        <p14:creationId xmlns:p14="http://schemas.microsoft.com/office/powerpoint/2010/main" val="396275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64C0E11-7DE4-D558-C3EF-9B3C7A9B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err="1"/>
              <a:t>google</a:t>
            </a:r>
            <a:r>
              <a:rPr lang="en-US" dirty="0"/>
              <a:t> apps are useful?</a:t>
            </a:r>
          </a:p>
        </p:txBody>
      </p:sp>
      <p:pic>
        <p:nvPicPr>
          <p:cNvPr id="13" name="Picture Placeholder 12" descr="A mountain range with snow">
            <a:extLst>
              <a:ext uri="{FF2B5EF4-FFF2-40B4-BE49-F238E27FC236}">
                <a16:creationId xmlns:a16="http://schemas.microsoft.com/office/drawing/2014/main" id="{06CC7187-0D55-8D17-DB17-83EAB1EF8D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18541-7290-F1A9-2357-CA26E074E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apps are helpful because they simplify and enhance everyday tasks by providing tools for communication, organization, information access, and collaboration. </a:t>
            </a:r>
          </a:p>
          <a:p>
            <a:r>
              <a:rPr lang="en-US" dirty="0"/>
              <a:t>These apps are generally free, accessible from multiple devices, and designed to work together seamlessly, boosting productivity for individuals and organizations. </a:t>
            </a:r>
          </a:p>
        </p:txBody>
      </p:sp>
    </p:spTree>
    <p:extLst>
      <p:ext uri="{BB962C8B-B14F-4D97-AF65-F5344CB8AC3E}">
        <p14:creationId xmlns:p14="http://schemas.microsoft.com/office/powerpoint/2010/main" val="1450287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698432-2D58-D940-A0AE-7748E2A48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Google apps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C780BDD-62B7-3E51-C2DE-09259F62CC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6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Gmail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7285" y="720723"/>
            <a:ext cx="4815840" cy="4946651"/>
          </a:xfrm>
        </p:spPr>
        <p:txBody>
          <a:bodyPr/>
          <a:lstStyle/>
          <a:p>
            <a:r>
              <a:rPr lang="en-US" sz="2400" dirty="0"/>
              <a:t>Gmail is a popular, free, and web-based email service provided by Google that allows users to send and receive digital messages, files, and other information over the internet. </a:t>
            </a:r>
          </a:p>
          <a:p>
            <a:endParaRPr lang="en-US" sz="2400" dirty="0"/>
          </a:p>
          <a:p>
            <a:r>
              <a:rPr lang="en-US" sz="2400" u="sng" dirty="0">
                <a:solidFill>
                  <a:srgbClr val="FF0000"/>
                </a:solidFill>
              </a:rPr>
              <a:t>Key features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    Centralized storage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    Built-in chat and call functions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    Advanced spam filtering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    Automatic saving of work. </a:t>
            </a:r>
          </a:p>
        </p:txBody>
      </p:sp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drive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7285" y="720723"/>
            <a:ext cx="4815840" cy="4946651"/>
          </a:xfrm>
        </p:spPr>
        <p:txBody>
          <a:bodyPr/>
          <a:lstStyle/>
          <a:p>
            <a:r>
              <a:rPr lang="en-US" sz="3600" dirty="0"/>
              <a:t>Google Drive is a cloud-based storage platform provided by Google that allows users to store, access, and share their files and documents from anywhere with an internet connection..</a:t>
            </a:r>
          </a:p>
        </p:txBody>
      </p:sp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Introduction to Google Drive - Google Drive: How to use Google Drive to store and access your files and docu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ntroduction to Google Drive - Google Drive: How to use Google Drive to store and access your files and docu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Screenshot (11).png"/>
          <p:cNvPicPr>
            <a:picLocks noChangeAspect="1"/>
          </p:cNvPicPr>
          <p:nvPr/>
        </p:nvPicPr>
        <p:blipFill>
          <a:blip r:embed="rId2"/>
          <a:srcRect l="10627" t="15969" r="12920" b="10388"/>
          <a:stretch>
            <a:fillRect/>
          </a:stretch>
        </p:blipFill>
        <p:spPr>
          <a:xfrm>
            <a:off x="1796902" y="1095153"/>
            <a:ext cx="8389089" cy="50504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map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5509" y="380481"/>
            <a:ext cx="4815840" cy="6137277"/>
          </a:xfrm>
        </p:spPr>
        <p:txBody>
          <a:bodyPr/>
          <a:lstStyle/>
          <a:p>
            <a:r>
              <a:rPr lang="en-US" sz="2400" dirty="0"/>
              <a:t>Google Maps is a web-based service by Google and app that provides detailed mapping, satellite imagery, and navigation for planning routes via various modes of transport.</a:t>
            </a:r>
          </a:p>
          <a:p>
            <a:r>
              <a:rPr lang="en-US" sz="2400" u="sng" dirty="0">
                <a:solidFill>
                  <a:srgbClr val="FF0000"/>
                </a:solidFill>
              </a:rPr>
              <a:t>Key features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/>
              <a:t>Mapping &amp; Navigation: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Street View: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Satellite Imagery &amp; Aerial Photography: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Real-Time Traffic: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Local Business Information: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Accessibility:</a:t>
            </a: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Route Planning:</a:t>
            </a:r>
            <a:r>
              <a:rPr lang="en-US" sz="2400" dirty="0"/>
              <a:t> </a:t>
            </a:r>
          </a:p>
          <a:p>
            <a:pPr marL="342900" indent="-34290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axy presentation_Win32_SL_V16" id="{36B34AD0-AFC2-468E-8620-6CFD159B149F}" vid="{ACCF8893-1A0E-437D-A612-1659D305EA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544979-59F0-4F8D-AA35-90255837C7E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B16729F-0CF3-48D0-9AFD-AAAEB43092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DFB26C-8E2C-4C64-B21C-909AD1AA2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499</Words>
  <Application>Microsoft Office PowerPoint</Application>
  <PresentationFormat>Widescreen</PresentationFormat>
  <Paragraphs>82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Google Sans</vt:lpstr>
      <vt:lpstr>Univers</vt:lpstr>
      <vt:lpstr>GradientVTI</vt:lpstr>
      <vt:lpstr>Google app</vt:lpstr>
      <vt:lpstr>Google LLC is an American multinational technology corporation focused on information technology, online advertising, search engine technology, email, cloud computing, software, quantum computing, e-commerce, consumer electronics, and artificial intelligence.</vt:lpstr>
      <vt:lpstr>Google workspace</vt:lpstr>
      <vt:lpstr>How google apps are useful?</vt:lpstr>
      <vt:lpstr>Google apps</vt:lpstr>
      <vt:lpstr>Gmail</vt:lpstr>
      <vt:lpstr>Google drive</vt:lpstr>
      <vt:lpstr>PowerPoint Presentation</vt:lpstr>
      <vt:lpstr>Google map</vt:lpstr>
      <vt:lpstr>Google docs</vt:lpstr>
      <vt:lpstr>Google sheets</vt:lpstr>
      <vt:lpstr>Google slides</vt:lpstr>
      <vt:lpstr>Speaking impact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2023-12-10T14:43:58Z</dcterms:created>
  <dcterms:modified xsi:type="dcterms:W3CDTF">2025-10-14T08:06:31Z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